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3"/>
  </p:notesMasterIdLst>
  <p:handoutMasterIdLst>
    <p:handoutMasterId r:id="rId34"/>
  </p:handoutMasterIdLst>
  <p:sldIdLst>
    <p:sldId id="394" r:id="rId3"/>
    <p:sldId id="395" r:id="rId4"/>
    <p:sldId id="434" r:id="rId5"/>
    <p:sldId id="435" r:id="rId6"/>
    <p:sldId id="430" r:id="rId7"/>
    <p:sldId id="396" r:id="rId8"/>
    <p:sldId id="397" r:id="rId9"/>
    <p:sldId id="398" r:id="rId10"/>
    <p:sldId id="399" r:id="rId11"/>
    <p:sldId id="433" r:id="rId12"/>
    <p:sldId id="401" r:id="rId13"/>
    <p:sldId id="402" r:id="rId14"/>
    <p:sldId id="403" r:id="rId15"/>
    <p:sldId id="404" r:id="rId16"/>
    <p:sldId id="405" r:id="rId17"/>
    <p:sldId id="406" r:id="rId18"/>
    <p:sldId id="411" r:id="rId19"/>
    <p:sldId id="408" r:id="rId20"/>
    <p:sldId id="414" r:id="rId21"/>
    <p:sldId id="412" r:id="rId22"/>
    <p:sldId id="415" r:id="rId23"/>
    <p:sldId id="416" r:id="rId24"/>
    <p:sldId id="417" r:id="rId25"/>
    <p:sldId id="418" r:id="rId26"/>
    <p:sldId id="419" r:id="rId27"/>
    <p:sldId id="420" r:id="rId28"/>
    <p:sldId id="421" r:id="rId29"/>
    <p:sldId id="422" r:id="rId30"/>
    <p:sldId id="352" r:id="rId31"/>
    <p:sldId id="393" r:id="rId3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0AB"/>
    <a:srgbClr val="F9E6AB"/>
    <a:srgbClr val="F9FAAB"/>
    <a:srgbClr val="767691"/>
    <a:srgbClr val="7676AA"/>
    <a:srgbClr val="603A14"/>
    <a:srgbClr val="E85C0E"/>
    <a:srgbClr val="BAB398"/>
    <a:srgbClr val="ADA485"/>
    <a:srgbClr val="C6C0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94" autoAdjust="0"/>
    <p:restoredTop sz="94660" autoAdjust="0"/>
  </p:normalViewPr>
  <p:slideViewPr>
    <p:cSldViewPr>
      <p:cViewPr varScale="1">
        <p:scale>
          <a:sx n="89" d="100"/>
          <a:sy n="89" d="100"/>
        </p:scale>
        <p:origin x="221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8/24/2015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8/24/2015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01815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00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66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90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8/24/2015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8/24/2015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lumbr.eu/blog/how-many-java-developers-in-the-world" TargetMode="External"/><Relationship Id="rId2" Type="http://schemas.openxmlformats.org/officeDocument/2006/relationships/hyperlink" Target="http://openjdk.java.n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hyperlink" Target="http://judge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jpeg"/><Relationship Id="rId7" Type="http://schemas.openxmlformats.org/officeDocument/2006/relationships/image" Target="../media/image58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11" Type="http://schemas.openxmlformats.org/officeDocument/2006/relationships/image" Target="../media/image61.jpeg"/><Relationship Id="rId5" Type="http://schemas.openxmlformats.org/officeDocument/2006/relationships/image" Target="../media/image56.png"/><Relationship Id="rId10" Type="http://schemas.openxmlformats.org/officeDocument/2006/relationships/hyperlink" Target="http://www.introprogramming.info/intro-java-book/" TargetMode="External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java-basic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" TargetMode="External"/><Relationship Id="rId4" Type="http://schemas.openxmlformats.org/officeDocument/2006/relationships/image" Target="../media/image6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" TargetMode="External"/><Relationship Id="rId2" Type="http://schemas.openxmlformats.org/officeDocument/2006/relationships/hyperlink" Target="http://docs.oracle.com/javase/tutorial/java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jpeg"/><Relationship Id="rId4" Type="http://schemas.openxmlformats.org/officeDocument/2006/relationships/hyperlink" Target="http://www.introprogramming.info/intro-java-book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xubuntu.org/" TargetMode="External"/><Relationship Id="rId7" Type="http://schemas.openxmlformats.org/officeDocument/2006/relationships/hyperlink" Target="https://netbeans.org/download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jetbrains.com/idea/download/" TargetMode="External"/><Relationship Id="rId5" Type="http://schemas.openxmlformats.org/officeDocument/2006/relationships/hyperlink" Target="http://www.eclipse.org/downloads/" TargetMode="External"/><Relationship Id="rId4" Type="http://schemas.openxmlformats.org/officeDocument/2006/relationships/hyperlink" Target="https://jdk8.java.net/download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20.png"/><Relationship Id="rId18" Type="http://schemas.openxmlformats.org/officeDocument/2006/relationships/image" Target="../media/image23.png"/><Relationship Id="rId3" Type="http://schemas.openxmlformats.org/officeDocument/2006/relationships/hyperlink" Target="https://softuni.bg/courses/java-basics/" TargetMode="External"/><Relationship Id="rId7" Type="http://schemas.openxmlformats.org/officeDocument/2006/relationships/image" Target="../media/image17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19.png"/><Relationship Id="rId5" Type="http://schemas.openxmlformats.org/officeDocument/2006/relationships/image" Target="../media/image16.jpeg"/><Relationship Id="rId15" Type="http://schemas.openxmlformats.org/officeDocument/2006/relationships/image" Target="../media/image21.png"/><Relationship Id="rId10" Type="http://schemas.openxmlformats.org/officeDocument/2006/relationships/hyperlink" Target="http://komfo.com/" TargetMode="External"/><Relationship Id="rId19" Type="http://schemas.openxmlformats.org/officeDocument/2006/relationships/image" Target="../media/image24.png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18.png"/><Relationship Id="rId14" Type="http://schemas.openxmlformats.org/officeDocument/2006/relationships/hyperlink" Target="http://www.softwaregroup-bg.com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23.png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20.png"/><Relationship Id="rId17" Type="http://schemas.openxmlformats.org/officeDocument/2006/relationships/hyperlink" Target="http://www.luxoft.com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19.png"/><Relationship Id="rId19" Type="http://schemas.openxmlformats.org/officeDocument/2006/relationships/hyperlink" Target="http://www.indeavr.com/" TargetMode="External"/><Relationship Id="rId4" Type="http://schemas.openxmlformats.org/officeDocument/2006/relationships/image" Target="../media/image16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7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softuni.bg/courses/programming-basi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83970" y="762000"/>
            <a:ext cx="7382341" cy="1171552"/>
          </a:xfrm>
        </p:spPr>
        <p:txBody>
          <a:bodyPr/>
          <a:lstStyle/>
          <a:p>
            <a:r>
              <a:rPr lang="en-US" dirty="0" smtClean="0"/>
              <a:t>Java Basics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3970" y="1965299"/>
            <a:ext cx="7382341" cy="1495892"/>
          </a:xfrm>
        </p:spPr>
        <p:txBody>
          <a:bodyPr>
            <a:normAutofit/>
          </a:bodyPr>
          <a:lstStyle/>
          <a:p>
            <a:r>
              <a:rPr lang="en-US" dirty="0" smtClean="0"/>
              <a:t>Course Program,</a:t>
            </a:r>
          </a:p>
          <a:p>
            <a:r>
              <a:rPr lang="en-US" dirty="0" smtClean="0"/>
              <a:t>Evaluation, Exams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4110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4833">
            <a:off x="4063368" y="635947"/>
            <a:ext cx="2729754" cy="272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28349" y="4051691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377227" y="4085842"/>
            <a:ext cx="1644168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 Basics</a:t>
            </a:r>
          </a:p>
        </p:txBody>
      </p:sp>
      <p:pic>
        <p:nvPicPr>
          <p:cNvPr id="16" name="Picture 8" descr="https://raw.githubusercontent.com/guari/eclipse-ui-theme/master/com.github.eclipseuitheme.themes.plugin/screenshot/screenshot-windows_v0.8.2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37412" y="4035752"/>
            <a:ext cx="4318214" cy="2259997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7199399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400" b="1" noProof="1" smtClean="0"/>
              <a:t>Bogomil Dimitrov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 smtClean="0"/>
              <a:t>Part-time trainer @ </a:t>
            </a:r>
            <a:r>
              <a:rPr lang="en-US" sz="3200" dirty="0"/>
              <a:t>SoftUni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Top performing student from the Software University (2014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198" y="1381538"/>
            <a:ext cx="2375122" cy="265706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85984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6"/>
          </a:xfrm>
        </p:spPr>
        <p:txBody>
          <a:bodyPr/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15+</a:t>
            </a:r>
            <a:r>
              <a:rPr lang="en-US" dirty="0" smtClean="0"/>
              <a:t> volunteer teaching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assistants</a:t>
            </a:r>
          </a:p>
          <a:p>
            <a:pPr lvl="1"/>
            <a:r>
              <a:rPr lang="en-US" dirty="0" smtClean="0"/>
              <a:t>Scholarship students from SoftUni</a:t>
            </a:r>
          </a:p>
          <a:p>
            <a:pPr lvl="1"/>
            <a:r>
              <a:rPr lang="en-US" dirty="0" smtClean="0"/>
              <a:t>Top students from SoftUni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Volunteer Teaching Assistants</a:t>
            </a:r>
            <a:endParaRPr lang="en-US" dirty="0"/>
          </a:p>
        </p:txBody>
      </p:sp>
      <p:pic>
        <p:nvPicPr>
          <p:cNvPr id="7170" name="Picture 2" descr="https://lh5.googleusercontent.com/-g5RYOaB-LRc/U0xP1_eR7hI/AAAAAAAAEh4/Abf_bnqMj74/w1044-h587-no/DSC0496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3505200"/>
            <a:ext cx="4953000" cy="278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6.googleusercontent.com/-vYLmM4OE3NE/UxygX_IVJbI/AAAAAAAADaQ/o4M0w-1ONOU/w1036-h587-no/DSC_009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3505201"/>
            <a:ext cx="4915045" cy="278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212" y="1269599"/>
            <a:ext cx="3116045" cy="177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9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4" y="4800600"/>
            <a:ext cx="10111528" cy="854376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Java Basics Course: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17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Lectures: 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30-40</a:t>
            </a:r>
            <a:r>
              <a:rPr lang="en-US" dirty="0" smtClean="0"/>
              <a:t> </a:t>
            </a:r>
            <a:r>
              <a:rPr lang="en-US" dirty="0"/>
              <a:t>hours </a:t>
            </a:r>
            <a:r>
              <a:rPr lang="en-US" dirty="0" smtClean="0"/>
              <a:t>(onsite + YouTube videos)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Practical </a:t>
            </a:r>
            <a:r>
              <a:rPr lang="en-US" dirty="0" smtClean="0"/>
              <a:t>exercises (in class): </a:t>
            </a:r>
            <a:r>
              <a:rPr lang="en-US" dirty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20-30</a:t>
            </a:r>
            <a:r>
              <a:rPr lang="en-US" dirty="0" smtClean="0"/>
              <a:t> </a:t>
            </a:r>
            <a:r>
              <a:rPr lang="en-US" dirty="0"/>
              <a:t>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Homework</a:t>
            </a:r>
            <a:r>
              <a:rPr lang="en-US" dirty="0"/>
              <a:t>: 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30</a:t>
            </a:r>
            <a:r>
              <a:rPr lang="en-US" dirty="0" smtClean="0"/>
              <a:t>-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50</a:t>
            </a:r>
            <a:r>
              <a:rPr lang="en-US" dirty="0" smtClean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Team project: ~10-20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Exam preparation: ~ 20 hours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Exam</a:t>
            </a:r>
            <a:r>
              <a:rPr lang="en-US" dirty="0"/>
              <a:t>: </a:t>
            </a:r>
            <a:r>
              <a:rPr lang="en-US" dirty="0" smtClean="0"/>
              <a:t>5 </a:t>
            </a:r>
            <a:r>
              <a:rPr lang="en-US" dirty="0"/>
              <a:t>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Schedule: August-September 2015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Exam date: 27 September 2015</a:t>
            </a:r>
            <a:endParaRPr lang="en-US" dirty="0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Duration – Java Basics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71814" y="17772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2" y="3714060"/>
            <a:ext cx="4710000" cy="262117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95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 platform </a:t>
            </a:r>
            <a:r>
              <a:rPr lang="en-US" dirty="0" smtClean="0"/>
              <a:t>is very popular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Free </a:t>
            </a:r>
            <a:r>
              <a:rPr lang="en-US" dirty="0"/>
              <a:t>and </a:t>
            </a:r>
            <a:r>
              <a:rPr lang="en-US" dirty="0" smtClean="0"/>
              <a:t>open-source software (see </a:t>
            </a:r>
            <a:r>
              <a:rPr lang="en-US" dirty="0" smtClean="0">
                <a:hlinkClick r:id="rId2"/>
              </a:rPr>
              <a:t>OpenJDK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Runs everywhere, on millions of devices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Supported by big players: Oracle, IBM, Google, SAP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Runs many languages: Java, Python, Ruby, Groovy, Closure, …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 language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Modern object-oriented language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7-10 millions Java developers in 2012 (</a:t>
            </a:r>
            <a:r>
              <a:rPr lang="en-US" dirty="0">
                <a:hlinkClick r:id="rId3"/>
              </a:rPr>
              <a:t>source</a:t>
            </a:r>
            <a:r>
              <a:rPr lang="en-US" dirty="0" smtClean="0"/>
              <a:t>)</a:t>
            </a:r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Java?</a:t>
            </a:r>
            <a:endParaRPr lang="en-US" dirty="0"/>
          </a:p>
        </p:txBody>
      </p:sp>
      <p:pic>
        <p:nvPicPr>
          <p:cNvPr id="11266" name="Picture 2" descr="https://www.eclipse.org/xtend/images/java8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812" y="1371600"/>
            <a:ext cx="1800000" cy="1921501"/>
          </a:xfrm>
          <a:prstGeom prst="roundRect">
            <a:avLst>
              <a:gd name="adj" fmla="val 4912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406240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the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learn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 smtClean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97317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2940" y="4648200"/>
            <a:ext cx="7185872" cy="820600"/>
          </a:xfrm>
        </p:spPr>
        <p:txBody>
          <a:bodyPr/>
          <a:lstStyle/>
          <a:p>
            <a:r>
              <a:rPr lang="en-US" dirty="0" smtClean="0"/>
              <a:t>Java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632940" y="5483944"/>
            <a:ext cx="71858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99" b="7510"/>
          <a:stretch/>
        </p:blipFill>
        <p:spPr bwMode="auto">
          <a:xfrm>
            <a:off x="1827212" y="3934902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17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</a:t>
            </a:r>
            <a:r>
              <a:rPr lang="en-US" dirty="0" smtClean="0"/>
              <a:t> 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80%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Labs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10% (added to the exam results)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</a:t>
            </a:r>
            <a:r>
              <a:rPr lang="en-US" dirty="0"/>
              <a:t>+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</a:t>
            </a:r>
            <a:r>
              <a:rPr lang="en-US" dirty="0"/>
              <a:t>+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 work – 10%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Bonuses – up to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 – 5% (onsite students only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)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Scoring System for the "Java Basics" Course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2812" y="4495800"/>
            <a:ext cx="2939100" cy="1828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2812" y="1524000"/>
            <a:ext cx="2939100" cy="2084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63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programming exam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dirty="0" smtClean="0">
                <a:latin typeface="Consolas" pitchFamily="49" charset="0"/>
                <a:cs typeface="Consolas" pitchFamily="49" charset="0"/>
              </a:rPr>
              <a:t>4</a:t>
            </a:r>
            <a:r>
              <a:rPr lang="en-US" dirty="0" smtClean="0"/>
              <a:t> </a:t>
            </a:r>
            <a:r>
              <a:rPr lang="en-US" dirty="0"/>
              <a:t>practical problems for </a:t>
            </a:r>
            <a:r>
              <a:rPr lang="en-US" dirty="0" smtClean="0"/>
              <a:t>5 hours</a:t>
            </a:r>
          </a:p>
          <a:p>
            <a:pPr lvl="2"/>
            <a:r>
              <a:rPr lang="en-US" dirty="0" smtClean="0"/>
              <a:t>1 easy, 2 with loops, 1 with arrays / sets / strings</a:t>
            </a:r>
          </a:p>
          <a:p>
            <a:pPr lvl="2"/>
            <a:r>
              <a:rPr lang="en-US" dirty="0" smtClean="0"/>
              <a:t>You should code in Java</a:t>
            </a:r>
          </a:p>
          <a:p>
            <a:pPr lvl="1"/>
            <a:r>
              <a:rPr lang="en-US" dirty="0" smtClean="0"/>
              <a:t>Automated judge system with real-time feedback</a:t>
            </a:r>
          </a:p>
          <a:p>
            <a:pPr lvl="2"/>
            <a:r>
              <a:rPr lang="en-US" dirty="0" smtClean="0">
                <a:hlinkClick r:id="rId2"/>
              </a:rPr>
              <a:t>http://judge.softuni.bg</a:t>
            </a:r>
            <a:endParaRPr lang="en-US" dirty="0" smtClean="0"/>
          </a:p>
          <a:p>
            <a:pPr lvl="1"/>
            <a:r>
              <a:rPr lang="en-US" dirty="0" smtClean="0"/>
              <a:t>Solutions </a:t>
            </a:r>
            <a:r>
              <a:rPr lang="en-US" dirty="0"/>
              <a:t>are evaluated for correctness </a:t>
            </a:r>
            <a:r>
              <a:rPr lang="en-US" dirty="0" smtClean="0"/>
              <a:t>only</a:t>
            </a:r>
          </a:p>
          <a:p>
            <a:pPr lvl="2"/>
            <a:r>
              <a:rPr lang="en-US" dirty="0" smtClean="0"/>
              <a:t>Code quality is still not measured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Java Basics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957688" y="4419600"/>
            <a:ext cx="2536723" cy="1828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lh3.googleusercontent.com/-IzrO_gXzfSg/U05SKQx5VhI/AAAAAAAAOPI/BJRD8xuYGmI/w1044-h587-no/DSC05149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85199" y="1371600"/>
            <a:ext cx="2492995" cy="21890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89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week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80412" y="2870413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89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050" name="Picture 2" descr="http://emanuelscirlet.com/uploads/fbimg/java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76" t="-4548" r="-4676" b="-4548"/>
          <a:stretch/>
        </p:blipFill>
        <p:spPr bwMode="auto">
          <a:xfrm>
            <a:off x="4790011" y="3917448"/>
            <a:ext cx="2971800" cy="1794235"/>
          </a:xfrm>
          <a:prstGeom prst="rect">
            <a:avLst/>
          </a:prstGeom>
          <a:solidFill>
            <a:schemeClr val="tx1"/>
          </a:solidFill>
          <a:effectLst>
            <a:softEdge rad="31750"/>
          </a:effectLst>
        </p:spPr>
      </p:pic>
      <p:pic>
        <p:nvPicPr>
          <p:cNvPr id="2052" name="Picture 4" descr="http://teks.co.in/site/blog/wp-content/uploads/2014/03/eclipse_bckgr_logo_fc_lg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26309" y="1447801"/>
            <a:ext cx="2899205" cy="1647276"/>
          </a:xfrm>
          <a:prstGeom prst="roundRect">
            <a:avLst>
              <a:gd name="adj" fmla="val 1814"/>
            </a:avLst>
          </a:prstGeom>
          <a:solidFill>
            <a:schemeClr val="tx1"/>
          </a:solidFill>
          <a:ln>
            <a:solidFill>
              <a:srgbClr val="767691"/>
            </a:solidFill>
          </a:ln>
          <a:effectLst/>
          <a:extLst/>
        </p:spPr>
      </p:pic>
      <p:pic>
        <p:nvPicPr>
          <p:cNvPr id="2054" name="Picture 6" descr="http://heuxasoftware.com/images/java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74">
            <a:off x="1565991" y="4767978"/>
            <a:ext cx="1452775" cy="14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1822" y="1600200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ive feedback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7612" y="3214547"/>
            <a:ext cx="2728800" cy="18146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81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86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766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66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843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466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4206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8986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0512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4696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hlinkClick r:id="rId10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191" y="3276600"/>
            <a:ext cx="2060021" cy="2935531"/>
          </a:xfrm>
          <a:prstGeom prst="rect">
            <a:avLst/>
          </a:prstGeom>
          <a:noFill/>
          <a:ln w="3175">
            <a:solidFill>
              <a:schemeClr val="tx1">
                <a:alpha val="7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564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Java </a:t>
            </a:r>
            <a:r>
              <a:rPr lang="en-US" dirty="0"/>
              <a:t>Basics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23171" y="1924966"/>
            <a:ext cx="10942482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https://softuni.bg/courses/java-basics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44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dirty="0" smtClean="0"/>
              <a:t> and 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Java Programming 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3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official textbook </a:t>
            </a:r>
            <a:r>
              <a:rPr lang="en-US" sz="3600" dirty="0"/>
              <a:t>for the Java Basics </a:t>
            </a:r>
            <a:r>
              <a:rPr lang="en-US" sz="3600" dirty="0" smtClean="0"/>
              <a:t>course</a:t>
            </a:r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600" dirty="0"/>
          </a:p>
          <a:p>
            <a:endParaRPr lang="en-US" sz="3600" dirty="0" smtClean="0"/>
          </a:p>
          <a:p>
            <a:pPr>
              <a:spcBef>
                <a:spcPts val="1200"/>
              </a:spcBef>
            </a:pPr>
            <a:r>
              <a:rPr lang="en-US" sz="3600" dirty="0" smtClean="0"/>
              <a:t>The official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Java Tutorial </a:t>
            </a:r>
            <a:r>
              <a:rPr lang="en-US" sz="3600" dirty="0" smtClean="0"/>
              <a:t>from Oracle: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  <a:hlinkClick r:id="rId2"/>
              </a:rPr>
              <a:t>http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2"/>
              </a:rPr>
              <a:t>://docs.oracle.com/javase/tutorial/java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hlinkClick r:id="rId2"/>
              </a:rPr>
              <a:t>/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6412" y="1905000"/>
            <a:ext cx="9500823" cy="2895600"/>
          </a:xfrm>
        </p:spPr>
        <p:txBody>
          <a:bodyPr>
            <a:noAutofit/>
          </a:bodyPr>
          <a:lstStyle/>
          <a:p>
            <a:pPr marL="533400" lvl="1" indent="-266700"/>
            <a:r>
              <a:rPr lang="en-US" sz="2800" dirty="0" smtClean="0"/>
              <a:t>“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Fundamentals of Computer Programming with Java</a:t>
            </a:r>
            <a:r>
              <a:rPr lang="en-US" sz="2800" dirty="0" smtClean="0"/>
              <a:t>”, by Svetlin Nakov &amp; Co</a:t>
            </a:r>
            <a:r>
              <a:rPr lang="en-US" sz="2800" dirty="0"/>
              <a:t>., </a:t>
            </a:r>
            <a:r>
              <a:rPr lang="en-US" sz="2800" dirty="0" smtClean="0"/>
              <a:t>2009, </a:t>
            </a:r>
            <a:r>
              <a:rPr lang="en-US" sz="2800" dirty="0"/>
              <a:t>ISBN </a:t>
            </a:r>
            <a:r>
              <a:rPr lang="en-US" sz="2800" dirty="0" smtClean="0"/>
              <a:t>9789544000554</a:t>
            </a:r>
          </a:p>
          <a:p>
            <a:pPr marL="533400" lvl="1" indent="-266700"/>
            <a:r>
              <a:rPr lang="en-US" sz="2800" dirty="0" smtClean="0"/>
              <a:t>Bulgarian version only available (as PDF, </a:t>
            </a:r>
            <a:r>
              <a:rPr lang="en-US" sz="2800" noProof="1" smtClean="0"/>
              <a:t>ePub</a:t>
            </a:r>
            <a:r>
              <a:rPr lang="en-US" sz="2800" dirty="0" smtClean="0"/>
              <a:t>, …)</a:t>
            </a:r>
            <a:endParaRPr lang="en-US" sz="2800" dirty="0"/>
          </a:p>
          <a:p>
            <a:pPr marL="533400" lvl="1" indent="-266700"/>
            <a:r>
              <a:rPr lang="en-US" sz="2800" dirty="0" smtClean="0"/>
              <a:t>Freely downloadable from: </a:t>
            </a:r>
            <a:r>
              <a:rPr lang="en-US" sz="2800" dirty="0" smtClean="0">
                <a:hlinkClick r:id="rId3"/>
              </a:rPr>
              <a:t>www.introprogramming.info</a:t>
            </a:r>
            <a:endParaRPr lang="en-US" sz="2800" dirty="0" smtClean="0"/>
          </a:p>
          <a:p>
            <a:pPr marL="533400" lvl="1" indent="-266700"/>
            <a:r>
              <a:rPr lang="en-US" sz="2800" dirty="0" smtClean="0"/>
              <a:t>Read chapters 1…13 (up to Strings), optionally all others</a:t>
            </a:r>
          </a:p>
          <a:p>
            <a:pPr marL="533400" lvl="1" indent="-266700"/>
            <a:endParaRPr lang="en-US" sz="2800" dirty="0" smtClean="0">
              <a:hlinkClick r:id="rId3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Free </a:t>
            </a:r>
            <a:r>
              <a:rPr lang="en-US" dirty="0" smtClean="0"/>
              <a:t>Java Fundamentals Textbook</a:t>
            </a:r>
            <a:endParaRPr lang="en-US" dirty="0"/>
          </a:p>
        </p:txBody>
      </p:sp>
      <p:pic>
        <p:nvPicPr>
          <p:cNvPr id="8" name="Picture 7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2180156"/>
            <a:ext cx="1589555" cy="2265116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7298" y="5181600"/>
            <a:ext cx="3069714" cy="693920"/>
          </a:xfrm>
          <a:prstGeom prst="roundRect">
            <a:avLst>
              <a:gd name="adj" fmla="val 10392"/>
            </a:avLst>
          </a:prstGeom>
        </p:spPr>
      </p:pic>
    </p:spTree>
    <p:extLst>
      <p:ext uri="{BB962C8B-B14F-4D97-AF65-F5344CB8AC3E}">
        <p14:creationId xmlns:p14="http://schemas.microsoft.com/office/powerpoint/2010/main" val="158162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 for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835" y="2514600"/>
            <a:ext cx="4733884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7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Recommended software for the Java Basics course: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Linux</a:t>
            </a:r>
            <a:r>
              <a:rPr lang="en-US" b="1" dirty="0" smtClean="0"/>
              <a:t> </a:t>
            </a:r>
            <a:r>
              <a:rPr lang="en-US" dirty="0" smtClean="0"/>
              <a:t>(your favorite distribution), e.g. </a:t>
            </a:r>
            <a:r>
              <a:rPr lang="en-US" dirty="0" smtClean="0">
                <a:hlinkClick r:id="rId3"/>
              </a:rPr>
              <a:t>Xubuntu 14.04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Optionally you can use Windows or other OS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JDK 8 </a:t>
            </a:r>
            <a:r>
              <a:rPr lang="en-US" dirty="0"/>
              <a:t>(Java SE Development Kit 8</a:t>
            </a:r>
            <a:r>
              <a:rPr lang="en-US" dirty="0" smtClean="0"/>
              <a:t>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Install JDK (nor JRE!) –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jdk8.java.net/download.html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en-US" dirty="0" smtClean="0"/>
              <a:t>Optionally you can use older Java version (e.g. JDK 6 or 7)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Eclipse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for Java 8 – </a:t>
            </a:r>
            <a:r>
              <a:rPr lang="en-US" dirty="0" smtClean="0">
                <a:hlinkClick r:id="rId5"/>
              </a:rPr>
              <a:t>www.eclipse.org/downloads/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en-US" dirty="0" smtClean="0"/>
              <a:t>Any other Java IDE may also be used: </a:t>
            </a:r>
            <a:r>
              <a:rPr lang="en-US" noProof="1" smtClean="0">
                <a:hlinkClick r:id="rId6"/>
              </a:rPr>
              <a:t>IntelliJ IDEA</a:t>
            </a:r>
            <a:r>
              <a:rPr lang="en-US" noProof="1" smtClean="0"/>
              <a:t>, </a:t>
            </a:r>
            <a:r>
              <a:rPr lang="en-US" noProof="1" smtClean="0">
                <a:hlinkClick r:id="rId7"/>
              </a:rPr>
              <a:t>Netbeans</a:t>
            </a:r>
            <a:r>
              <a:rPr lang="en-US" noProof="1" smtClean="0"/>
              <a:t>, …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Required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67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"Java Basics" course provides</a:t>
            </a:r>
          </a:p>
          <a:p>
            <a:pPr marL="623888" lvl="1" indent="-320675">
              <a:lnSpc>
                <a:spcPct val="100000"/>
              </a:lnSpc>
            </a:pPr>
            <a:r>
              <a:rPr lang="en-US" sz="3000" dirty="0" smtClean="0"/>
              <a:t>The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first steps in Java programming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 smtClean="0"/>
              <a:t>Training program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Java platform, using Eclipse, variables,</a:t>
            </a:r>
            <a:br>
              <a:rPr lang="en-US" sz="3000" dirty="0" smtClean="0"/>
            </a:br>
            <a:r>
              <a:rPr lang="en-US" sz="3000" dirty="0" smtClean="0"/>
              <a:t>control-flow logic, loops, advanced topics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Practical exams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Automated judge system + score system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Learning </a:t>
            </a:r>
            <a:r>
              <a:rPr lang="en-US" sz="3200" dirty="0" smtClean="0"/>
              <a:t>resources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Lectures, videos, software, books, forum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38038" y="1273518"/>
            <a:ext cx="3224360" cy="3224360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8309225" y="4696475"/>
            <a:ext cx="3081986" cy="1628125"/>
            <a:chOff x="998778" y="2709000"/>
            <a:chExt cx="7687634" cy="351073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934438" y="3597125"/>
              <a:ext cx="6376594" cy="145783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Java Basics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https://softuni.bg/courses/java-basics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 smtClean="0"/>
              <a:t>Java Basics – Course Introduction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2" name="Picture 11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</p:spTree>
    <p:extLst>
      <p:ext uri="{BB962C8B-B14F-4D97-AF65-F5344CB8AC3E}">
        <p14:creationId xmlns:p14="http://schemas.microsoft.com/office/powerpoint/2010/main" val="394930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6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890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668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0761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3668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446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82301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3668" y="5199810"/>
            <a:ext cx="4645555" cy="896190"/>
          </a:xfrm>
          <a:prstGeom prst="rect">
            <a:avLst/>
          </a:prstGeom>
        </p:spPr>
      </p:pic>
      <p:pic>
        <p:nvPicPr>
          <p:cNvPr id="8" name="Picture 7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04622" y="4963426"/>
            <a:ext cx="2095647" cy="1132574"/>
          </a:xfrm>
          <a:prstGeom prst="rect">
            <a:avLst/>
          </a:prstGeom>
        </p:spPr>
      </p:pic>
      <p:pic>
        <p:nvPicPr>
          <p:cNvPr id="12" name="Picture 11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981269" y="4963426"/>
            <a:ext cx="3670908" cy="113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62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SoftUni: Levels, Modules, Schedule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1812" y="1191064"/>
            <a:ext cx="9677400" cy="6274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Programming Basics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321676" y="1206119"/>
            <a:ext cx="14591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2 months</a:t>
            </a:r>
            <a:endParaRPr lang="en-US" sz="2600" dirty="0"/>
          </a:p>
        </p:txBody>
      </p:sp>
      <p:sp>
        <p:nvSpPr>
          <p:cNvPr id="7" name="TextBox 6"/>
          <p:cNvSpPr txBox="1"/>
          <p:nvPr/>
        </p:nvSpPr>
        <p:spPr>
          <a:xfrm>
            <a:off x="531812" y="2184746"/>
            <a:ext cx="9677400" cy="153566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Programming Fundamentals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348223" y="2699749"/>
            <a:ext cx="14591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6</a:t>
            </a:r>
            <a:r>
              <a:rPr lang="en-US" sz="2600" dirty="0" smtClean="0"/>
              <a:t> months</a:t>
            </a:r>
            <a:endParaRPr lang="en-US" sz="2600" dirty="0"/>
          </a:p>
        </p:txBody>
      </p:sp>
      <p:sp>
        <p:nvSpPr>
          <p:cNvPr id="9" name="TextBox 8"/>
          <p:cNvSpPr txBox="1"/>
          <p:nvPr/>
        </p:nvSpPr>
        <p:spPr>
          <a:xfrm>
            <a:off x="8222690" y="2845188"/>
            <a:ext cx="1864288" cy="76200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Teamwork and Personal Skills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32476" y="2845188"/>
            <a:ext cx="2353188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Object-Oriented Programming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84944" y="2845188"/>
            <a:ext cx="2009200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High-Quality Code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07492" y="2845188"/>
            <a:ext cx="1207032" cy="76199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Basics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2008" y="2845188"/>
            <a:ext cx="1591188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Advanced C#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4086663"/>
            <a:ext cx="4517571" cy="241020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800"/>
            </a:lvl1pPr>
          </a:lstStyle>
          <a:p>
            <a:r>
              <a:rPr lang="en-US" dirty="0"/>
              <a:t>Web Front-End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50230" y="5049128"/>
            <a:ext cx="14591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6</a:t>
            </a:r>
            <a:r>
              <a:rPr lang="en-US" sz="2600" dirty="0" smtClean="0"/>
              <a:t> months</a:t>
            </a:r>
            <a:endParaRPr lang="en-US" sz="2600" dirty="0"/>
          </a:p>
        </p:txBody>
      </p:sp>
      <p:sp>
        <p:nvSpPr>
          <p:cNvPr id="16" name="TextBox 15"/>
          <p:cNvSpPr txBox="1"/>
          <p:nvPr/>
        </p:nvSpPr>
        <p:spPr>
          <a:xfrm>
            <a:off x="3133659" y="5610357"/>
            <a:ext cx="1799808" cy="76200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JavaScript Frameworks</a:t>
            </a:r>
            <a:endParaRPr lang="bg-BG" dirty="0"/>
          </a:p>
        </p:txBody>
      </p:sp>
      <p:sp>
        <p:nvSpPr>
          <p:cNvPr id="17" name="TextBox 16"/>
          <p:cNvSpPr txBox="1"/>
          <p:nvPr/>
        </p:nvSpPr>
        <p:spPr>
          <a:xfrm>
            <a:off x="2307979" y="4747105"/>
            <a:ext cx="1253072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JavaScript Basics</a:t>
            </a:r>
            <a:endParaRPr lang="bg-BG" dirty="0"/>
          </a:p>
        </p:txBody>
      </p:sp>
      <p:sp>
        <p:nvSpPr>
          <p:cNvPr id="18" name="TextBox 17"/>
          <p:cNvSpPr txBox="1"/>
          <p:nvPr/>
        </p:nvSpPr>
        <p:spPr>
          <a:xfrm>
            <a:off x="3679455" y="4747105"/>
            <a:ext cx="1254012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Advanced JavaScript</a:t>
            </a:r>
            <a:endParaRPr lang="bg-BG" dirty="0"/>
          </a:p>
        </p:txBody>
      </p:sp>
      <p:sp>
        <p:nvSpPr>
          <p:cNvPr id="19" name="TextBox 18"/>
          <p:cNvSpPr txBox="1"/>
          <p:nvPr/>
        </p:nvSpPr>
        <p:spPr>
          <a:xfrm>
            <a:off x="636980" y="5610357"/>
            <a:ext cx="2364207" cy="76199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JavaScript Applications</a:t>
            </a:r>
            <a:endParaRPr lang="bg-BG" dirty="0"/>
          </a:p>
        </p:txBody>
      </p:sp>
      <p:sp>
        <p:nvSpPr>
          <p:cNvPr id="20" name="TextBox 19"/>
          <p:cNvSpPr txBox="1"/>
          <p:nvPr/>
        </p:nvSpPr>
        <p:spPr>
          <a:xfrm>
            <a:off x="636980" y="4747105"/>
            <a:ext cx="1568835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HTML + CSS + WordPress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53653" y="4086663"/>
            <a:ext cx="4755559" cy="241020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800"/>
            </a:lvl1pPr>
          </a:lstStyle>
          <a:p>
            <a:r>
              <a:rPr lang="en-US" dirty="0"/>
              <a:t>Back-End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87529" y="5624425"/>
            <a:ext cx="2599449" cy="76200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ASP.NET MVC Web Development</a:t>
            </a:r>
            <a:endParaRPr lang="bg-BG" dirty="0"/>
          </a:p>
        </p:txBody>
      </p:sp>
      <p:sp>
        <p:nvSpPr>
          <p:cNvPr id="23" name="TextBox 22"/>
          <p:cNvSpPr txBox="1"/>
          <p:nvPr/>
        </p:nvSpPr>
        <p:spPr>
          <a:xfrm>
            <a:off x="6904892" y="4789309"/>
            <a:ext cx="1475296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Database Applications</a:t>
            </a:r>
            <a:endParaRPr lang="bg-BG" dirty="0"/>
          </a:p>
        </p:txBody>
      </p:sp>
      <p:sp>
        <p:nvSpPr>
          <p:cNvPr id="24" name="TextBox 23"/>
          <p:cNvSpPr txBox="1"/>
          <p:nvPr/>
        </p:nvSpPr>
        <p:spPr>
          <a:xfrm>
            <a:off x="8456612" y="4789309"/>
            <a:ext cx="1630366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Web Services and Cloud</a:t>
            </a:r>
            <a:endParaRPr lang="bg-BG" dirty="0"/>
          </a:p>
        </p:txBody>
      </p:sp>
      <p:sp>
        <p:nvSpPr>
          <p:cNvPr id="25" name="TextBox 24"/>
          <p:cNvSpPr txBox="1"/>
          <p:nvPr/>
        </p:nvSpPr>
        <p:spPr>
          <a:xfrm>
            <a:off x="5561013" y="5624425"/>
            <a:ext cx="1840602" cy="76199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PHP Web Development</a:t>
            </a:r>
            <a:endParaRPr lang="bg-BG" dirty="0"/>
          </a:p>
        </p:txBody>
      </p:sp>
      <p:sp>
        <p:nvSpPr>
          <p:cNvPr id="26" name="TextBox 25"/>
          <p:cNvSpPr txBox="1"/>
          <p:nvPr/>
        </p:nvSpPr>
        <p:spPr>
          <a:xfrm>
            <a:off x="5561012" y="4789309"/>
            <a:ext cx="1263850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Databases</a:t>
            </a:r>
          </a:p>
        </p:txBody>
      </p:sp>
      <p:cxnSp>
        <p:nvCxnSpPr>
          <p:cNvPr id="28" name="Straight Arrow Connector 27"/>
          <p:cNvCxnSpPr>
            <a:stCxn id="5" idx="2"/>
            <a:endCxn id="7" idx="0"/>
          </p:cNvCxnSpPr>
          <p:nvPr/>
        </p:nvCxnSpPr>
        <p:spPr>
          <a:xfrm>
            <a:off x="5370512" y="1818495"/>
            <a:ext cx="0" cy="366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783816" y="3720412"/>
            <a:ext cx="0" cy="366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827084" y="3720412"/>
            <a:ext cx="0" cy="366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851680" y="1256079"/>
            <a:ext cx="1281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6 credits</a:t>
            </a:r>
            <a:endParaRPr lang="en-GB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47850" y="2266270"/>
            <a:ext cx="1281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36 credits</a:t>
            </a:r>
            <a:endParaRPr lang="en-GB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851680" y="4157004"/>
            <a:ext cx="1281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36 credits</a:t>
            </a:r>
            <a:endParaRPr lang="en-GB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704924" y="4157246"/>
            <a:ext cx="1281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36 credits</a:t>
            </a:r>
            <a:endParaRPr lang="en-GB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5000324" y="5181600"/>
            <a:ext cx="45252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5049383" y="5416029"/>
            <a:ext cx="4042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www.clker.com/cliparts/e/2/a/d/1206574733930851359Ryan_Taylor_Green_Tick.svg.h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084" y="2591884"/>
            <a:ext cx="490358" cy="56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11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Java Basics</a:t>
            </a:r>
            <a:r>
              <a:rPr lang="en-US" dirty="0" smtClean="0"/>
              <a:t>" course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 for absolute beginners</a:t>
            </a:r>
          </a:p>
          <a:p>
            <a:pPr lvl="1"/>
            <a:r>
              <a:rPr lang="en-US" dirty="0" smtClean="0"/>
              <a:t>Take the “Programming Basics" course at SoftUni first</a:t>
            </a:r>
            <a:r>
              <a:rPr lang="bg-BG" dirty="0" smtClean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softuni.bg/courses/programming-basics</a:t>
            </a:r>
            <a:endParaRPr lang="en-US" dirty="0" smtClean="0"/>
          </a:p>
          <a:p>
            <a:pPr lvl="1"/>
            <a:r>
              <a:rPr lang="en-US" dirty="0" smtClean="0"/>
              <a:t>The course is for beginners, but with previous coding skills</a:t>
            </a:r>
            <a:endParaRPr lang="bg-BG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Coding skills – entry level</a:t>
            </a:r>
          </a:p>
          <a:p>
            <a:pPr lvl="1"/>
            <a:r>
              <a:rPr lang="en-US" dirty="0" smtClean="0"/>
              <a:t>Computer English – entry level</a:t>
            </a:r>
          </a:p>
          <a:p>
            <a:pPr lvl="1"/>
            <a:r>
              <a:rPr lang="en-US" dirty="0" smtClean="0"/>
              <a:t>Logical thinking</a:t>
            </a:r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Warning: Not for Absolute Beginners</a:t>
            </a:r>
            <a:endParaRPr lang="en-US" dirty="0"/>
          </a:p>
        </p:txBody>
      </p:sp>
      <p:pic>
        <p:nvPicPr>
          <p:cNvPr id="3076" name="Picture 4" descr="http://png-3.findicons.com/files/icons/1861/xml_docs_x_tended/128/crystal_jav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709" y="4055776"/>
            <a:ext cx="2249029" cy="224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6627813" y="3810000"/>
            <a:ext cx="2057400" cy="2740582"/>
            <a:chOff x="6627812" y="3733799"/>
            <a:chExt cx="2098413" cy="289298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7812" y="3733799"/>
              <a:ext cx="2098413" cy="2892983"/>
            </a:xfrm>
            <a:prstGeom prst="rect">
              <a:avLst/>
            </a:prstGeom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6704023" y="5504108"/>
              <a:ext cx="1931939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coding skills</a:t>
              </a:r>
            </a:p>
            <a:p>
              <a:pPr algn="ctr"/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required!</a:t>
              </a:r>
              <a:endParaRPr lang="en-US" sz="2600" b="1" spc="50" dirty="0">
                <a:ln w="952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320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65976"/>
            <a:ext cx="8938472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Java Basics Course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078840" y="1447801"/>
            <a:ext cx="7825572" cy="3282128"/>
            <a:chOff x="998778" y="2709000"/>
            <a:chExt cx="7687634" cy="3510730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/>
            <p:cNvSpPr txBox="1"/>
            <p:nvPr/>
          </p:nvSpPr>
          <p:spPr>
            <a:xfrm rot="21361232">
              <a:off x="1934438" y="3597125"/>
              <a:ext cx="6376594" cy="145783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Java Basics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  <p:pic>
        <p:nvPicPr>
          <p:cNvPr id="1026" name="Picture 2" descr="http://www.allaboutlinux.eu/wp-content/uploads/java_logo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068" y="1147765"/>
            <a:ext cx="1921744" cy="1900235"/>
          </a:xfrm>
          <a:prstGeom prst="roundRect">
            <a:avLst>
              <a:gd name="adj" fmla="val 5442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76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19628"/>
            <a:ext cx="11804822" cy="56684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The 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 Basics" </a:t>
            </a:r>
            <a:r>
              <a:rPr lang="en-US" dirty="0" smtClean="0"/>
              <a:t>course: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First steps </a:t>
            </a:r>
            <a:r>
              <a:rPr lang="en-US" dirty="0" smtClean="0"/>
              <a:t>in Java programming: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Compiler, IDE, variables, control-flow logic, console I/O, loops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Methods, arrays, lists, sets, maps, strings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Develop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algorithmic thinking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problems solving </a:t>
            </a:r>
            <a:r>
              <a:rPr lang="en-US" dirty="0" smtClean="0"/>
              <a:t>skills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Prepare </a:t>
            </a:r>
            <a:r>
              <a:rPr lang="en-US" dirty="0" smtClean="0"/>
              <a:t>for learning other languages and software technologies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HTML, CSS, JavaScript, PHP, Python, Ruby, …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Databases &amp; SQL, high-quality code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Web development technologies &amp; mobile platforms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  <p:pic>
        <p:nvPicPr>
          <p:cNvPr id="5122" name="Picture 2" descr="http://icons.iconarchive.com/icons/untergunter/leaf-mimes/512/text-x-java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571" y="5023084"/>
            <a:ext cx="1517840" cy="151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6"/>
          </a:xfrm>
        </p:spPr>
        <p:txBody>
          <a:bodyPr>
            <a:noAutofit/>
          </a:bodyPr>
          <a:lstStyle/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Course Introduction. Introduction to Java, JDK and Eclipse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Java Syntax – Data types, Expressions, </a:t>
            </a:r>
            <a:r>
              <a:rPr lang="en-US" sz="2800" dirty="0" err="1"/>
              <a:t>Condtitionals</a:t>
            </a:r>
            <a:endParaRPr lang="en-US" sz="2800" dirty="0"/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Loops (while, do-while, for, </a:t>
            </a:r>
            <a:r>
              <a:rPr lang="en-US" sz="2800" noProof="1"/>
              <a:t>foreach</a:t>
            </a:r>
            <a:r>
              <a:rPr lang="en-US" sz="2800" dirty="0"/>
              <a:t>)</a:t>
            </a:r>
            <a:br>
              <a:rPr lang="en-US" sz="2800" dirty="0"/>
            </a:br>
            <a:r>
              <a:rPr lang="en-US" sz="2800" dirty="0"/>
              <a:t>Methods. Basic Exception Handling</a:t>
            </a:r>
            <a:br>
              <a:rPr lang="en-US" sz="2800" dirty="0"/>
            </a:br>
            <a:r>
              <a:rPr lang="en-US" sz="2800" dirty="0"/>
              <a:t>Using Built-In Java Classes. Defining Own Classes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Arrays, Strings, Lists, Dictionaries, Sets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Java OOP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Java Best Practices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 work + Labs + Workshops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Exam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Basics – Course Topics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4636" y="2667000"/>
            <a:ext cx="280355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43068" y="1483371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42111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1133</Words>
  <Application>Microsoft Office PowerPoint</Application>
  <PresentationFormat>Custom</PresentationFormat>
  <Paragraphs>249</Paragraphs>
  <Slides>30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Consolas</vt:lpstr>
      <vt:lpstr>Wingdings</vt:lpstr>
      <vt:lpstr>Wingdings 2</vt:lpstr>
      <vt:lpstr>SoftUni 16x9</vt:lpstr>
      <vt:lpstr>Java Basics</vt:lpstr>
      <vt:lpstr>Table of Contents</vt:lpstr>
      <vt:lpstr>SoftUni Diamond Partners</vt:lpstr>
      <vt:lpstr>SoftUni: Levels, Modules, Schedule</vt:lpstr>
      <vt:lpstr>Warning: Not for Absolute Beginners</vt:lpstr>
      <vt:lpstr>Java Basics Course</vt:lpstr>
      <vt:lpstr>Course Objectives</vt:lpstr>
      <vt:lpstr>Java Basics – Course Topics</vt:lpstr>
      <vt:lpstr>The Trainers Team</vt:lpstr>
      <vt:lpstr>Trainers Team</vt:lpstr>
      <vt:lpstr>Volunteer Teaching Assistants</vt:lpstr>
      <vt:lpstr>Java Basics Course: More Details </vt:lpstr>
      <vt:lpstr>Training Duration – Java Basics</vt:lpstr>
      <vt:lpstr>Why Java?</vt:lpstr>
      <vt:lpstr>Why English?</vt:lpstr>
      <vt:lpstr>Java Basics</vt:lpstr>
      <vt:lpstr>Scoring System for the "Java Basics" Course</vt:lpstr>
      <vt:lpstr>The Java Basics Exam</vt:lpstr>
      <vt:lpstr>Homework Assignments</vt:lpstr>
      <vt:lpstr>Homework Peer Reviews</vt:lpstr>
      <vt:lpstr>Resources</vt:lpstr>
      <vt:lpstr>Course Web Site &amp; Forums</vt:lpstr>
      <vt:lpstr>The Java Programming Slides and Videos</vt:lpstr>
      <vt:lpstr>Free Java Fundamentals Textbook</vt:lpstr>
      <vt:lpstr>Software University Learning System (SULS)</vt:lpstr>
      <vt:lpstr>Required Software</vt:lpstr>
      <vt:lpstr>Summary</vt:lpstr>
      <vt:lpstr>Java Basics – Course Introduction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Basics Course Introduction</dc:title>
  <dc:subject>C# Basics Course</dc:subject>
  <dc:creator/>
  <cp:keywords>Java,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2015-08-24T14:05:05Z</dcterms:modified>
  <cp:category>programming, Java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